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9"/>
  </p:handoutMasterIdLst>
  <p:sldIdLst>
    <p:sldId id="268" r:id="rId2"/>
    <p:sldId id="269" r:id="rId3"/>
    <p:sldId id="256" r:id="rId4"/>
    <p:sldId id="257" r:id="rId5"/>
    <p:sldId id="271" r:id="rId6"/>
    <p:sldId id="258" r:id="rId7"/>
    <p:sldId id="259" r:id="rId8"/>
    <p:sldId id="262" r:id="rId9"/>
    <p:sldId id="273" r:id="rId10"/>
    <p:sldId id="265" r:id="rId11"/>
    <p:sldId id="266" r:id="rId12"/>
    <p:sldId id="260" r:id="rId13"/>
    <p:sldId id="263" r:id="rId14"/>
    <p:sldId id="264" r:id="rId15"/>
    <p:sldId id="267" r:id="rId16"/>
    <p:sldId id="270" r:id="rId17"/>
    <p:sldId id="272" r:id="rId18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663142-6728-4DBD-8428-3374301AA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58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4ED1815-6CF1-4321-B4EE-67819B845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5" grpId="0"/>
      <p:bldP spid="1858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5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5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5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1F515-ED14-42E9-A5EF-A9A2AB86F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DF773-3A2E-47A4-A1DF-687965BD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5E36E38-ABEB-425C-AB50-3AABE7D1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C40C-D5C5-4A37-9278-FED9B8D16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8BA1-A6BF-46D7-A9DF-32C5143F5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8B242-2A2A-4B8D-BC2A-F1FA43088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4D426-49CD-4F85-B9FB-EFFA1A909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4DA7F-4A67-4F10-B60B-3F65A1C9B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69250-13FF-490F-80E3-971DF87ED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B00C-EE98-4780-9C3D-1241EB6AA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C0CF6-2E13-4451-9C5A-43DBCA003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741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4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4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5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12278BA6-D0D2-45AB-B779-FEFF66DC38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5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61" grpId="0"/>
      <p:bldP spid="1756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6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6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6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6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6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Image:Tuileries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1/1f/Assignat_de_15_sol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232775" cy="4498975"/>
          </a:xfrm>
        </p:spPr>
        <p:txBody>
          <a:bodyPr/>
          <a:lstStyle/>
          <a:p>
            <a:r>
              <a:rPr lang="en-US" sz="2800"/>
              <a:t>Abbe Sieyes, Lafayette, King Louis XVI, Marie Antoinette, Robespierre </a:t>
            </a:r>
          </a:p>
        </p:txBody>
      </p:sp>
      <p:pic>
        <p:nvPicPr>
          <p:cNvPr id="20487" name="Picture 7" descr="lafayet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352800"/>
            <a:ext cx="1563688" cy="2173288"/>
          </a:xfrm>
          <a:noFill/>
          <a:ln/>
        </p:spPr>
      </p:pic>
      <p:pic>
        <p:nvPicPr>
          <p:cNvPr id="20485" name="Picture 5" descr="si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1885950" cy="1943100"/>
          </a:xfrm>
          <a:prstGeom prst="rect">
            <a:avLst/>
          </a:prstGeom>
          <a:noFill/>
        </p:spPr>
      </p:pic>
      <p:pic>
        <p:nvPicPr>
          <p:cNvPr id="20490" name="Picture 10" descr="louis_16_26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3429000"/>
            <a:ext cx="1371600" cy="2057400"/>
          </a:xfrm>
          <a:noFill/>
          <a:ln/>
        </p:spPr>
      </p:pic>
      <p:pic>
        <p:nvPicPr>
          <p:cNvPr id="20493" name="Picture 13" descr="marieantoinet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52800"/>
            <a:ext cx="1728788" cy="2362200"/>
          </a:xfrm>
          <a:prstGeom prst="rect">
            <a:avLst/>
          </a:prstGeom>
          <a:noFill/>
        </p:spPr>
      </p:pic>
      <p:pic>
        <p:nvPicPr>
          <p:cNvPr id="20495" name="Picture 15" descr="robespier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352800"/>
            <a:ext cx="1495425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King has reluctantly signed these major provisions into law.</a:t>
            </a:r>
          </a:p>
          <a:p>
            <a:endParaRPr lang="en-US"/>
          </a:p>
          <a:p>
            <a:r>
              <a:rPr lang="en-US"/>
              <a:t>However, many nobles (including the King’s brothers—Comte d’Artois and Comte de Provence) believe the King is coerced, so laws are not valid</a:t>
            </a:r>
          </a:p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King is facing pressure from within and from without—concerns over foreign powers taking advantage of instability in France, issue of Marie Antoinette’s fidelity to the French people</a:t>
            </a:r>
          </a:p>
          <a:p>
            <a:endParaRPr lang="en-US" sz="2800"/>
          </a:p>
          <a:p>
            <a:r>
              <a:rPr lang="en-US" sz="2800"/>
              <a:t>The Queen was sister to the Emperor of Austria, and daughter to rulers of Holy Roman Empire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Encyclical Charitas (April 1791)</a:t>
            </a:r>
          </a:p>
          <a:p>
            <a:r>
              <a:rPr lang="en-US"/>
              <a:t>Pope Pious VI calls on clergy to repudiate vows to National Assembly under Civil Constitution</a:t>
            </a:r>
          </a:p>
          <a:p>
            <a:r>
              <a:rPr lang="en-US"/>
              <a:t>Suspends those that have taken oath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Comte de’Artois and Comte de Provence have formed resistance to Revolution, and Artois has formed an émigré army</a:t>
            </a:r>
          </a:p>
          <a:p>
            <a:endParaRPr lang="en-US"/>
          </a:p>
          <a:p>
            <a:r>
              <a:rPr lang="en-US"/>
              <a:t>Other monarchies taking note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King and Queen make a couple of attempts to leave Tuileries, first to St. Cloud (April 1791) and then to Varennes (June 1791)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There was confusion amongst the populace as to whether or not the king fled or he was abducted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Both attempts were frustrated, Lafayette brought King back to Tuileries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attempts are made all the more significant given the movements and positioning of military within France and on its borders—e.g., Austria (where King Leopold II reigned—the queen’s brother)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 groups within the National Assembly</a:t>
            </a:r>
          </a:p>
          <a:p>
            <a:endParaRPr lang="en-US"/>
          </a:p>
          <a:p>
            <a:r>
              <a:rPr lang="en-US"/>
              <a:t>Jacobins</a:t>
            </a:r>
          </a:p>
          <a:p>
            <a:r>
              <a:rPr lang="en-US"/>
              <a:t>Feulliant</a:t>
            </a:r>
          </a:p>
          <a:p>
            <a:r>
              <a:rPr lang="en-US"/>
              <a:t>Clergy</a:t>
            </a:r>
          </a:p>
          <a:p>
            <a:r>
              <a:rPr lang="en-US"/>
              <a:t>Nobility</a:t>
            </a:r>
          </a:p>
          <a:p>
            <a:r>
              <a:rPr lang="en-US"/>
              <a:t>Indeterminates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66800"/>
            <a:ext cx="8540750" cy="5032375"/>
          </a:xfrm>
        </p:spPr>
        <p:txBody>
          <a:bodyPr/>
          <a:lstStyle/>
          <a:p>
            <a:r>
              <a:rPr lang="en-US" sz="2400"/>
              <a:t>Newspapers served as organs for various factions and their views—most virulent was that of Jean-Paul Marat in the Ami du peuple (Friend of the People)</a:t>
            </a:r>
          </a:p>
          <a:p>
            <a:r>
              <a:rPr lang="en-US" sz="2400"/>
              <a:t>Newspapers added to the discussions of the Assembly, reported actions of the Assembly, became part of the intellectual, political background of the Revolution</a:t>
            </a:r>
          </a:p>
          <a:p>
            <a:r>
              <a:rPr lang="en-US" sz="2400"/>
              <a:t>For his troubles he fell to the knife of a female assassin (who blamed him for much of the bloodshed of the Revolution)</a:t>
            </a:r>
          </a:p>
        </p:txBody>
      </p:sp>
      <p:pic>
        <p:nvPicPr>
          <p:cNvPr id="27653" name="Picture 5" descr="ma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2743200" cy="2667000"/>
          </a:xfrm>
          <a:prstGeom prst="rect">
            <a:avLst/>
          </a:prstGeom>
          <a:noFill/>
        </p:spPr>
      </p:pic>
      <p:pic>
        <p:nvPicPr>
          <p:cNvPr id="27655" name="Picture 7" descr="Marat-Assassinat--Baud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3048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Newspapers served as a medium of discussion, accusation, etc.</a:t>
            </a:r>
          </a:p>
          <a:p>
            <a:endParaRPr lang="en-US"/>
          </a:p>
          <a:p>
            <a:r>
              <a:rPr lang="en-US"/>
              <a:t>Some were downright scurrilous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3810000" cy="4343400"/>
          </a:xfrm>
        </p:spPr>
      </p:pic>
      <p:pic>
        <p:nvPicPr>
          <p:cNvPr id="26629" name="Picture 5" descr="paris_1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133600"/>
            <a:ext cx="5286375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/>
              <a:t>Convening of the Estates General (May 1789)—</a:t>
            </a:r>
            <a:r>
              <a:rPr lang="en-US" sz="2800"/>
              <a:t>keep in mind Sieyes’s idea regarding the size and scope of the 3</a:t>
            </a:r>
            <a:r>
              <a:rPr lang="en-US" sz="2800" baseline="30000"/>
              <a:t>rd</a:t>
            </a:r>
            <a:r>
              <a:rPr lang="en-US" sz="2800"/>
              <a:t> Estate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Tennis Court Oath (June 1789)—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King makes veto assertions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Growing violence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Formation of Permanent Committees to regulate affairs and replace Royal rule of day-to-day matters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**In general, uncertainty is norm and fears of royal use of military against citizens increases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Storming of the Bastille (July 1789)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400"/>
              <a:t>Parisians form militia, begin barricading city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3077" name="Picture 5" descr="bast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2574925" cy="20748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Storm Invalides for weapons, then on to the Bastille for gunpowder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Slaughter of soldiers, King told of “Revolution”</a:t>
            </a:r>
          </a:p>
          <a:p>
            <a:r>
              <a:rPr lang="en-US" sz="2400"/>
              <a:t>King withdraws troops from center of Paris</a:t>
            </a:r>
          </a:p>
          <a:p>
            <a:endParaRPr lang="en-US"/>
          </a:p>
        </p:txBody>
      </p:sp>
      <p:pic>
        <p:nvPicPr>
          <p:cNvPr id="28677" name="Picture 5" descr="Invalides_front_DSC0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870325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4</a:t>
            </a:r>
            <a:r>
              <a:rPr lang="en-US" u="sng" baseline="30000"/>
              <a:t>th</a:t>
            </a:r>
            <a:r>
              <a:rPr lang="en-US" u="sng"/>
              <a:t> of August Decrees (1789)</a:t>
            </a:r>
          </a:p>
          <a:p>
            <a:r>
              <a:rPr lang="en-US"/>
              <a:t>Commune of Paris (formerly Permanent Committee) increases its authority</a:t>
            </a:r>
          </a:p>
          <a:p>
            <a:r>
              <a:rPr lang="en-US"/>
              <a:t>Uprisings continue across the country and in cities—sans culotte</a:t>
            </a:r>
          </a:p>
          <a:p>
            <a:r>
              <a:rPr lang="en-US"/>
              <a:t>Decrees renouncing feudalism, and push for passage of the Declaration of the Rights of Man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Revolution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timeline cont.)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/>
              <a:t>March of the Market Women (Oct. 5, 1789)</a:t>
            </a:r>
          </a:p>
          <a:p>
            <a:r>
              <a:rPr lang="en-US" sz="2800" dirty="0"/>
              <a:t>March on Versailles, calls for Lafayette to act</a:t>
            </a:r>
          </a:p>
          <a:p>
            <a:r>
              <a:rPr lang="en-US" sz="2800" dirty="0"/>
              <a:t>Lafayette leads National Guard to palace, meets with the King (and admits he cannot control all of his troops)</a:t>
            </a:r>
          </a:p>
          <a:p>
            <a:r>
              <a:rPr lang="en-US" sz="2800" dirty="0"/>
              <a:t>Takes King and Queen to Paris—installed at </a:t>
            </a:r>
            <a:r>
              <a:rPr lang="en-US" sz="2800" dirty="0" err="1"/>
              <a:t>Tuileries</a:t>
            </a:r>
            <a:r>
              <a:rPr lang="en-US" sz="2800" dirty="0"/>
              <a:t>—pseudo-house arrest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/>
              <a:t>National Assembly reconvenes in Paris</a:t>
            </a:r>
          </a:p>
        </p:txBody>
      </p:sp>
      <p:pic>
        <p:nvPicPr>
          <p:cNvPr id="5125" name="Picture 5" descr="Tuileries Palace before 1871 - View from the Louvre courtyard">
            <a:hlinkClick r:id="rId2" tooltip="Tuileries Palace before 1871 - View from the Louvre courtyar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5800"/>
            <a:ext cx="28575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Revolution (timeline cont.)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/>
              <a:t>Decree on Church Lands (Nov. 1789)</a:t>
            </a:r>
          </a:p>
          <a:p>
            <a:pPr>
              <a:lnSpc>
                <a:spcPct val="90000"/>
              </a:lnSpc>
            </a:pPr>
            <a:r>
              <a:rPr lang="en-US" sz="2800"/>
              <a:t>Sale of lands, issuance of assignats</a:t>
            </a:r>
          </a:p>
          <a:p>
            <a:pPr>
              <a:lnSpc>
                <a:spcPct val="90000"/>
              </a:lnSpc>
            </a:pPr>
            <a:r>
              <a:rPr lang="en-US" sz="2800"/>
              <a:t>Means to keep country solvent, use paper as form of bond, evolved into currency</a:t>
            </a:r>
          </a:p>
          <a:p>
            <a:pPr>
              <a:lnSpc>
                <a:spcPct val="90000"/>
              </a:lnSpc>
            </a:pPr>
            <a:r>
              <a:rPr lang="en-US" sz="2800"/>
              <a:t>Problem of hyperinflation—led to Maximum Price Act of 1793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8197" name="Picture 5" descr="692px-Assignat_de_15_so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49688"/>
            <a:ext cx="3733800" cy="30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Civil Constitution of the Clergy (July 1790)</a:t>
            </a:r>
          </a:p>
          <a:p>
            <a:r>
              <a:rPr lang="en-US"/>
              <a:t>Church to be under purview of National Assembly</a:t>
            </a:r>
          </a:p>
          <a:p>
            <a:r>
              <a:rPr lang="en-US"/>
              <a:t>Clergy to renounce allegiance to any foreign power (e.g., Pope)</a:t>
            </a:r>
          </a:p>
          <a:p>
            <a:r>
              <a:rPr lang="en-US"/>
              <a:t>Civil Constitution causes serious uproar, opposition to action increases</a:t>
            </a:r>
          </a:p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2950</TotalTime>
  <Words>696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Compass</vt:lpstr>
      <vt:lpstr>French Revolution</vt:lpstr>
      <vt:lpstr>PowerPoint Presentation</vt:lpstr>
      <vt:lpstr>French Revolution (timeline cont.)</vt:lpstr>
      <vt:lpstr>French Revolution (timeline cont.)</vt:lpstr>
      <vt:lpstr>PowerPoint Presentation</vt:lpstr>
      <vt:lpstr>French Revolution (timeline cont.)</vt:lpstr>
      <vt:lpstr>French Revolution  (timeline cont.)</vt:lpstr>
      <vt:lpstr>French Revolution (timeline cont.)</vt:lpstr>
      <vt:lpstr>PowerPoint Presentation</vt:lpstr>
      <vt:lpstr>French Revolution (timeline cont.)</vt:lpstr>
      <vt:lpstr>French Revolution (timeline cont.)</vt:lpstr>
      <vt:lpstr>French Revolution (timeline cont.)</vt:lpstr>
      <vt:lpstr>French Revolution (timeline cont.)</vt:lpstr>
      <vt:lpstr>French Revolution (timeline cont.)</vt:lpstr>
      <vt:lpstr>French Revolution</vt:lpstr>
      <vt:lpstr>French Revolution</vt:lpstr>
      <vt:lpstr>French Revolution</vt:lpstr>
    </vt:vector>
  </TitlesOfParts>
  <Company>Loras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(timeline cont.)</dc:title>
  <dc:creator>Loras College</dc:creator>
  <cp:lastModifiedBy>Laura D. Brinez Camacho</cp:lastModifiedBy>
  <cp:revision>13</cp:revision>
  <dcterms:created xsi:type="dcterms:W3CDTF">2018-01-04T19:28:09Z</dcterms:created>
  <dcterms:modified xsi:type="dcterms:W3CDTF">2018-09-06T17:36:24Z</dcterms:modified>
</cp:coreProperties>
</file>